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9/7/2022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Some More Review</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dirty="0"/>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CFE5B6-75C1-2D7E-63E9-C1C34CE37353}"/>
              </a:ext>
            </a:extLst>
          </p:cNvPr>
          <p:cNvSpPr>
            <a:spLocks noGrp="1"/>
          </p:cNvSpPr>
          <p:nvPr>
            <p:ph idx="1"/>
          </p:nvPr>
        </p:nvSpPr>
        <p:spPr>
          <a:xfrm>
            <a:off x="457200" y="762000"/>
            <a:ext cx="8229600" cy="4530725"/>
          </a:xfrm>
        </p:spPr>
        <p:txBody>
          <a:bodyPr/>
          <a:lstStyle/>
          <a:p>
            <a:pPr marL="0" marR="0">
              <a:spcBef>
                <a:spcPts val="0"/>
              </a:spcBef>
              <a:spcAft>
                <a:spcPts val="0"/>
              </a:spcAft>
            </a:pPr>
            <a:r>
              <a:rPr lang="en-US" sz="3200" dirty="0">
                <a:effectLst/>
                <a:ea typeface="Times New Roman" panose="02020603050405020304" pitchFamily="18" charset="0"/>
                <a:cs typeface="Arial" panose="020B0604020202020204" pitchFamily="34" charset="0"/>
              </a:rPr>
              <a:t>UCC 2-209 eliminates the pre-existing duty rule in cases where contracts for sale of goods are modified.  </a:t>
            </a:r>
            <a:endParaRPr lang="en-US" sz="32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3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3200" b="1" dirty="0">
                <a:effectLst/>
                <a:ea typeface="Times New Roman" panose="02020603050405020304" pitchFamily="18" charset="0"/>
                <a:cs typeface="Arial" panose="020B0604020202020204" pitchFamily="34" charset="0"/>
              </a:rPr>
              <a:t>(a) True</a:t>
            </a:r>
            <a:endParaRPr lang="en-US" sz="32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3200" b="1" dirty="0">
                <a:effectLst/>
                <a:ea typeface="Times New Roman" panose="02020603050405020304" pitchFamily="18" charset="0"/>
                <a:cs typeface="Arial" panose="020B0604020202020204" pitchFamily="34" charset="0"/>
              </a:rPr>
              <a:t> </a:t>
            </a:r>
            <a:endParaRPr lang="en-US" sz="32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3200" b="1" dirty="0">
                <a:effectLst/>
                <a:ea typeface="Times New Roman" panose="02020603050405020304" pitchFamily="18" charset="0"/>
                <a:cs typeface="Arial" panose="020B0604020202020204" pitchFamily="34" charset="0"/>
              </a:rPr>
              <a:t>(b) False.  </a:t>
            </a:r>
            <a:endParaRPr lang="en-US" sz="3200" dirty="0">
              <a:effectLst/>
              <a:ea typeface="Times New Roman" panose="02020603050405020304" pitchFamily="18" charset="0"/>
              <a:cs typeface="Times New Roman" panose="02020603050405020304" pitchFamily="18" charset="0"/>
            </a:endParaRPr>
          </a:p>
          <a:p>
            <a:endParaRPr lang="en-US" sz="4400" dirty="0"/>
          </a:p>
        </p:txBody>
      </p:sp>
    </p:spTree>
    <p:extLst>
      <p:ext uri="{BB962C8B-B14F-4D97-AF65-F5344CB8AC3E}">
        <p14:creationId xmlns:p14="http://schemas.microsoft.com/office/powerpoint/2010/main" val="346265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E6EDF-259A-6445-437C-8EB46D4F99C4}"/>
              </a:ext>
            </a:extLst>
          </p:cNvPr>
          <p:cNvSpPr>
            <a:spLocks noGrp="1"/>
          </p:cNvSpPr>
          <p:nvPr>
            <p:ph idx="1"/>
          </p:nvPr>
        </p:nvSpPr>
        <p:spPr>
          <a:xfrm>
            <a:off x="457200" y="457200"/>
            <a:ext cx="8229600" cy="4530725"/>
          </a:xfrm>
        </p:spPr>
        <p:txBody>
          <a:bodyPr/>
          <a:lstStyle/>
          <a:p>
            <a:pPr marL="0" marR="0">
              <a:spcBef>
                <a:spcPts val="0"/>
              </a:spcBef>
              <a:spcAft>
                <a:spcPts val="0"/>
              </a:spcAft>
            </a:pPr>
            <a:r>
              <a:rPr lang="en-US" sz="2000" dirty="0">
                <a:effectLst/>
                <a:ea typeface="Times New Roman" panose="02020603050405020304" pitchFamily="18" charset="0"/>
                <a:cs typeface="Arial" panose="020B0604020202020204" pitchFamily="34" charset="0"/>
              </a:rPr>
              <a:t>Bonnie and Clyde are brother and sister.  As they are watching TV, Bonnie discovers that she has won $10,000,000 in the lottery.  Clyde claims that he gave Bonnie half of the money necessary to buy the ticket and that they agreed to split any winnings 50-50.  This is not true.  Clyde, however, is confusing a previous lottery ticket purchase with this one, and he genuinely believes he deserves half.   However, Bonnie, feeling generous with her new found wealth, and wanting to avoid any legal trouble from Clyde, says, “Look, Clyde, you agree to waive any claim you might have to the money I won, and I will give $1,000,000.” Clyde agreed.  Later, but before Clyde has relied on her promise, Bonnie changes her mind and refuses to give Clyde any money.  </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cs typeface="Arial" panose="020B0604020202020204" pitchFamily="34" charset="0"/>
              </a:rPr>
              <a:t>(</a:t>
            </a:r>
            <a:r>
              <a:rPr lang="en-US" sz="2000" b="1" dirty="0">
                <a:ea typeface="Times New Roman" panose="02020603050405020304" pitchFamily="18" charset="0"/>
                <a:cs typeface="Arial" panose="020B0604020202020204" pitchFamily="34" charset="0"/>
              </a:rPr>
              <a:t>a</a:t>
            </a:r>
            <a:r>
              <a:rPr lang="en-US" sz="2000" b="1" dirty="0">
                <a:effectLst/>
                <a:ea typeface="Times New Roman" panose="02020603050405020304" pitchFamily="18" charset="0"/>
                <a:cs typeface="Arial" panose="020B0604020202020204" pitchFamily="34" charset="0"/>
              </a:rPr>
              <a:t>) Bonnie’s promise is not legally enforceable because, in all cases, giving up a legally invalid claim is insufficient for consideration.  </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cs typeface="Arial" panose="020B0604020202020204" pitchFamily="34" charset="0"/>
              </a:rPr>
              <a:t>(b) Bonnie’s promise is not legally enforceable because it was motivated by a feeling of gratitude.  </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cs typeface="Arial" panose="020B0604020202020204" pitchFamily="34" charset="0"/>
              </a:rPr>
              <a:t>(c) Bonnie’s promise may not be enforceable. </a:t>
            </a:r>
            <a:endParaRPr lang="en-US" sz="2000" dirty="0">
              <a:effectLst/>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861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6F86BE-0A28-9BA5-C655-71D2D0961883}"/>
              </a:ext>
            </a:extLst>
          </p:cNvPr>
          <p:cNvSpPr>
            <a:spLocks noGrp="1"/>
          </p:cNvSpPr>
          <p:nvPr>
            <p:ph idx="1"/>
          </p:nvPr>
        </p:nvSpPr>
        <p:spPr>
          <a:xfrm>
            <a:off x="533400" y="762000"/>
            <a:ext cx="8229600" cy="4530725"/>
          </a:xfrm>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California farmer Fred writes to his sister Sally; the letter says, "I understand you are quitting your job and moving to California.  If you have any doubts about coming, I want you to know that, when you get here, I promise to give you land to farm for as long as you like, and a house to live in.  You know you have always been able to count on me, and I want to help you."  Counting on getting the land and the house from Fred, Sally quits her job and moves to California.  When she gets there, Fred says he has changed his mind; he will not give her land or a house.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(a) Fred's promise to give Sally land and a house is legally unenforceable because he is making a gift unsupported by any consideration from Sally.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(b) All the law requires for enforcement of a promise under promissory estoppel doctrine is reliance on the promise by the </a:t>
            </a:r>
            <a:r>
              <a:rPr lang="en-US" sz="1800" b="1" dirty="0" err="1">
                <a:effectLst/>
                <a:latin typeface="Verdana" panose="020B0604030504040204" pitchFamily="34" charset="0"/>
                <a:ea typeface="Times New Roman" panose="02020603050405020304" pitchFamily="18" charset="0"/>
                <a:cs typeface="Arial" panose="020B0604020202020204" pitchFamily="34" charset="0"/>
              </a:rPr>
              <a:t>promisee</a:t>
            </a:r>
            <a:r>
              <a:rPr lang="en-US" sz="1800" b="1" dirty="0">
                <a:effectLst/>
                <a:latin typeface="Verdana" panose="020B0604030504040204" pitchFamily="34" charset="0"/>
                <a:ea typeface="Times New Roman" panose="02020603050405020304" pitchFamily="18" charset="0"/>
                <a:cs typeface="Arial" panose="020B0604020202020204" pitchFamily="34" charset="0"/>
              </a:rPr>
              <a:t>; so, Fred's promise is enforceable on a promissory estoppel theory because Sally relied on it.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(c) None of the above.</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0541912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3061</TotalTime>
  <Words>454</Words>
  <Application>Microsoft Office PowerPoint</Application>
  <PresentationFormat>On-screen Show (4:3)</PresentationFormat>
  <Paragraphs>17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Garamond</vt:lpstr>
      <vt:lpstr>Verdana</vt:lpstr>
      <vt:lpstr>Wingdings</vt:lpstr>
      <vt:lpstr>Edge</vt:lpstr>
      <vt:lpstr>Some More Review</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485</cp:revision>
  <dcterms:created xsi:type="dcterms:W3CDTF">2004-02-06T21:25:14Z</dcterms:created>
  <dcterms:modified xsi:type="dcterms:W3CDTF">2022-09-08T00:46:10Z</dcterms:modified>
</cp:coreProperties>
</file>